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CA7FA56E-3A88-45E0-9BF7-467CD2C011D4}">
  <a:tblStyle styleId="{CA7FA56E-3A88-45E0-9BF7-467CD2C011D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7" d="100"/>
          <a:sy n="137" d="100"/>
        </p:scale>
        <p:origin x="96" y="21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1fbbdde4c4e_0_7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1fbbdde4c4e_0_7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1fbbdde4c4e_0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1fbbdde4c4e_0_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1fbbdde4c4e_0_8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1fbbdde4c4e_0_8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fbbdde4c4e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fbbdde4c4e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fbbdde4c4e_0_1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fbbdde4c4e_0_1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fbbdde4c4e_0_1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fbbdde4c4e_0_1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fbbdde4c4e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fbbdde4c4e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fbbdde4c4e_0_1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fbbdde4c4e_0_1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fbbdde4c4e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fbbdde4c4e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Char char="-"/>
            </a:pPr>
            <a:r>
              <a:rPr lang="ko" sz="1200">
                <a:solidFill>
                  <a:schemeClr val="dk1"/>
                </a:solidFill>
              </a:rPr>
              <a:t>General management: e.g. treating sourcing as a binary variable when in reality, there is co-production, outsourcing entire business processes, and outsourcing decisions are made in bundles → </a:t>
            </a:r>
            <a:endParaRPr sz="5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1fbbdde4c4e_0_1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3" name="Google Shape;163;g1fbbdde4c4e_0_1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fbbdde4c4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fbbdde4c4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fbbdde4c4e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fbbdde4c4e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fbbdde4c4e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fbbdde4c4e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fbbdde4c4e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fbbdde4c4e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1fbbdde4c4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1fbbdde4c4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fbbdde4c4e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fbbdde4c4e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fbbdde4c4e_0_6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fbbdde4c4e_0_6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governance: the means by which order is accomplished in a relation in which potential conflict threatens to undo opportunities, to realize mutual gains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contractual hazards arise from risks and uncertaintiers associated with long-term trading relationships, which ard difficult to specify fully in a long-term contract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fbbdde4c4e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1fbbdde4c4e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ko"/>
              <a:t>governance: the means by which order is accomplished in a relation in which potential conflict threatens to undo opportunities, to realize mutual gains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SzPts val="1100"/>
              <a:buChar char="-"/>
            </a:pPr>
            <a:r>
              <a:rPr lang="ko"/>
              <a:t>contractual hazards arise from risks and uncertaintiers associated with long-term trading relationships, which ard difficult to specify fully in a long-term contract</a:t>
            </a:r>
            <a:endParaRPr/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-"/>
            </a:pPr>
            <a:r>
              <a:rPr lang="ko" b="1">
                <a:solidFill>
                  <a:schemeClr val="dk1"/>
                </a:solidFill>
              </a:rPr>
              <a:t>relational contract: long term agreements involving substantial mutual commitment and extensive cooperation and communication between the parties</a:t>
            </a:r>
            <a:r>
              <a:rPr lang="ko">
                <a:solidFill>
                  <a:schemeClr val="dk1"/>
                </a:solidFill>
              </a:rPr>
              <a:t>.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ko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0" y="744575"/>
            <a:ext cx="91440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ko" sz="3600" dirty="0"/>
              <a:t>Transaction Cost Economics As Theory of Supply Chain Efficiency</a:t>
            </a:r>
            <a:endParaRPr sz="36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ko" sz="1979" dirty="0"/>
              <a:t>Ketokivi </a:t>
            </a:r>
            <a:r>
              <a:rPr lang="en-US" altLang="ko" sz="1979" dirty="0"/>
              <a:t>and</a:t>
            </a:r>
            <a:r>
              <a:rPr lang="ko" sz="1979" dirty="0"/>
              <a:t> Mahoney, </a:t>
            </a:r>
            <a:r>
              <a:rPr lang="ko" sz="1979" b="1" i="1" dirty="0"/>
              <a:t>Production and Operations Management, </a:t>
            </a:r>
            <a:r>
              <a:rPr lang="ko" sz="1979" dirty="0"/>
              <a:t>2020 </a:t>
            </a:r>
            <a:endParaRPr sz="1979" b="1" i="1" dirty="0"/>
          </a:p>
        </p:txBody>
      </p:sp>
      <p:sp>
        <p:nvSpPr>
          <p:cNvPr id="56" name="Google Shape;56;p13"/>
          <p:cNvSpPr txBox="1"/>
          <p:nvPr/>
        </p:nvSpPr>
        <p:spPr>
          <a:xfrm>
            <a:off x="2913225" y="4279125"/>
            <a:ext cx="3051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BADM549 Youngsir Rha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Transactions and Governance Structures</a:t>
            </a:r>
            <a:endParaRPr dirty="0"/>
          </a:p>
        </p:txBody>
      </p:sp>
      <p:sp>
        <p:nvSpPr>
          <p:cNvPr id="112" name="Google Shape;112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TCE focuses on economizing (reducing waste), </a:t>
            </a:r>
            <a:r>
              <a:rPr lang="en-US" altLang="ko" dirty="0">
                <a:solidFill>
                  <a:schemeClr val="dk1"/>
                </a:solidFill>
              </a:rPr>
              <a:t>like</a:t>
            </a:r>
            <a:r>
              <a:rPr lang="ko" dirty="0">
                <a:solidFill>
                  <a:schemeClr val="dk1"/>
                </a:solidFill>
              </a:rPr>
              <a:t> OSCM’s lean manufacturing, and swift and even flow.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endParaRPr lang="en-US" altLang="ko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OSCM focuses on economic efficiency, which is directly linked to productivity. However, they abstract the productivity impact of efficient governance.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endParaRPr lang="en-US" altLang="ko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Discriminating alignment hypothesis: transaction characteristics are aligned with governance structures. Many empirical evidence exist. 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endParaRPr lang="en-US" altLang="ko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Institutions consist of formal rules (laws, property rights) and informal constraints (sanctions, customs). A change in the formal rules can change the characteristics of efficient governance of hierarchy.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The Case of Automobile Assembly (GM and Adient)</a:t>
            </a:r>
            <a:endParaRPr dirty="0"/>
          </a:p>
        </p:txBody>
      </p:sp>
      <p:sp>
        <p:nvSpPr>
          <p:cNvPr id="118" name="Google Shape;118;p23"/>
          <p:cNvSpPr txBox="1">
            <a:spLocks noGrp="1"/>
          </p:cNvSpPr>
          <p:nvPr>
            <p:ph type="body" idx="1"/>
          </p:nvPr>
        </p:nvSpPr>
        <p:spPr>
          <a:xfrm>
            <a:off x="167523" y="1152475"/>
            <a:ext cx="8857813" cy="38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Automakers are final assemblers that outsource the components. 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GM outsources seat production to Adient because of Adient’s comparative production advantage and aggregation economies of scale and scope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b="1" dirty="0">
                <a:solidFill>
                  <a:schemeClr val="dk1"/>
                </a:solidFill>
              </a:rPr>
              <a:t>There also incurs significant governance cost due to these </a:t>
            </a:r>
            <a:r>
              <a:rPr lang="ko" b="1" u="sng" dirty="0">
                <a:solidFill>
                  <a:schemeClr val="dk1"/>
                </a:solidFill>
              </a:rPr>
              <a:t>three transactional factors</a:t>
            </a:r>
            <a:endParaRPr b="1" u="sng" dirty="0">
              <a:solidFill>
                <a:schemeClr val="dk1"/>
              </a:solidFill>
            </a:endParaRPr>
          </a:p>
          <a:p>
            <a:pPr marL="3600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1</a:t>
            </a:r>
            <a:r>
              <a:rPr lang="ko" b="1" dirty="0">
                <a:solidFill>
                  <a:schemeClr val="dk1"/>
                </a:solidFill>
              </a:rPr>
              <a:t>. Asset specificity. </a:t>
            </a:r>
            <a:r>
              <a:rPr lang="ko" dirty="0">
                <a:solidFill>
                  <a:schemeClr val="dk1"/>
                </a:solidFill>
              </a:rPr>
              <a:t>production location in proximity to GM’s final assembly line. </a:t>
            </a:r>
            <a:endParaRPr dirty="0">
              <a:solidFill>
                <a:schemeClr val="dk1"/>
              </a:solidFill>
            </a:endParaRPr>
          </a:p>
          <a:p>
            <a:pPr marL="3600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2.  </a:t>
            </a:r>
            <a:r>
              <a:rPr lang="ko" b="1" i="1" dirty="0">
                <a:solidFill>
                  <a:schemeClr val="dk1"/>
                </a:solidFill>
              </a:rPr>
              <a:t>Uncertainty</a:t>
            </a:r>
            <a:r>
              <a:rPr lang="ko" b="1" dirty="0">
                <a:solidFill>
                  <a:schemeClr val="dk1"/>
                </a:solidFill>
              </a:rPr>
              <a:t>:</a:t>
            </a:r>
            <a:r>
              <a:rPr lang="ko" dirty="0">
                <a:solidFill>
                  <a:schemeClr val="dk1"/>
                </a:solidFill>
              </a:rPr>
              <a:t> tech, demand, behavioral. Contingent claims contracts are infeasible.</a:t>
            </a:r>
            <a:endParaRPr u="sng" dirty="0">
              <a:solidFill>
                <a:schemeClr val="dk1"/>
              </a:solidFill>
            </a:endParaRPr>
          </a:p>
          <a:p>
            <a:pPr marL="3600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3. </a:t>
            </a:r>
            <a:r>
              <a:rPr lang="ko" b="1" dirty="0">
                <a:solidFill>
                  <a:schemeClr val="dk1"/>
                </a:solidFill>
              </a:rPr>
              <a:t>Frequency of trading:</a:t>
            </a:r>
            <a:r>
              <a:rPr lang="ko" dirty="0">
                <a:solidFill>
                  <a:schemeClr val="dk1"/>
                </a:solidFill>
              </a:rPr>
              <a:t> how often Aident delivers to GM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Bounded Rationality and Opportunism</a:t>
            </a:r>
            <a:endParaRPr dirty="0"/>
          </a:p>
        </p:txBody>
      </p:sp>
      <p:sp>
        <p:nvSpPr>
          <p:cNvPr id="124" name="Google Shape;124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b="1" dirty="0">
                <a:solidFill>
                  <a:srgbClr val="000000"/>
                </a:solidFill>
              </a:rPr>
              <a:t>Contracts are incomplete due to </a:t>
            </a:r>
            <a:r>
              <a:rPr lang="ko" b="1" i="1" dirty="0">
                <a:solidFill>
                  <a:srgbClr val="000000"/>
                </a:solidFill>
              </a:rPr>
              <a:t>bounded rationality</a:t>
            </a:r>
            <a:r>
              <a:rPr lang="ko" dirty="0">
                <a:solidFill>
                  <a:srgbClr val="000000"/>
                </a:solidFill>
              </a:rPr>
              <a:t>, behavior that is intendedly rational, but only limitedly so. (Simon 1997)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Bounded rationality involves neurophysiological limits (cognition) and language limits (communication) (Williamson 1975)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“cannot simply chuck psychology overboard and place the theory of organization [solely] on an economic foundation”.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b="1" i="1" dirty="0">
                <a:solidFill>
                  <a:srgbClr val="000000"/>
                </a:solidFill>
              </a:rPr>
              <a:t>Opportunism</a:t>
            </a:r>
            <a:r>
              <a:rPr lang="ko" b="1" dirty="0">
                <a:solidFill>
                  <a:srgbClr val="000000"/>
                </a:solidFill>
              </a:rPr>
              <a:t>:</a:t>
            </a:r>
            <a:r>
              <a:rPr lang="ko" dirty="0">
                <a:solidFill>
                  <a:srgbClr val="000000"/>
                </a:solidFill>
              </a:rPr>
              <a:t> acting selfishly in bad faith, outside the rules of the game.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b="1" dirty="0">
                <a:solidFill>
                  <a:srgbClr val="000000"/>
                </a:solidFill>
              </a:rPr>
              <a:t>Because of bounded rationality, it is impossible to know ex ante who is going to act opportunistically.</a:t>
            </a:r>
            <a:endParaRPr b="1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b="1" dirty="0">
                <a:solidFill>
                  <a:srgbClr val="000000"/>
                </a:solidFill>
              </a:rPr>
              <a:t>Th</a:t>
            </a:r>
            <a:r>
              <a:rPr lang="en-US" altLang="ko" b="1" dirty="0">
                <a:solidFill>
                  <a:srgbClr val="000000"/>
                </a:solidFill>
              </a:rPr>
              <a:t>us</a:t>
            </a:r>
            <a:r>
              <a:rPr lang="ko" b="1" dirty="0">
                <a:solidFill>
                  <a:srgbClr val="000000"/>
                </a:solidFill>
              </a:rPr>
              <a:t>, transacting parties should seek safeguarding the exchange relationship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Discrete Market Transactions for Simple Transactions</a:t>
            </a:r>
            <a:endParaRPr dirty="0"/>
          </a:p>
        </p:txBody>
      </p:sp>
      <p:sp>
        <p:nvSpPr>
          <p:cNvPr id="130" name="Google Shape;130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Simple transactions are handled more effectively as </a:t>
            </a:r>
            <a:r>
              <a:rPr lang="ko" u="sng" dirty="0">
                <a:solidFill>
                  <a:srgbClr val="000000"/>
                </a:solidFill>
              </a:rPr>
              <a:t>discrete market transactions</a:t>
            </a:r>
            <a:r>
              <a:rPr lang="ko" dirty="0">
                <a:solidFill>
                  <a:srgbClr val="000000"/>
                </a:solidFill>
              </a:rPr>
              <a:t> that rely on the </a:t>
            </a:r>
            <a:r>
              <a:rPr lang="ko" u="sng" dirty="0">
                <a:solidFill>
                  <a:srgbClr val="000000"/>
                </a:solidFill>
              </a:rPr>
              <a:t>price system.</a:t>
            </a:r>
            <a:endParaRPr u="sng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When transactions entail high asset specificity, managing the exchange via relational contracts involve high governance costs.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When the governance cost exceeds the advantage of outsourcing, it is more efficient to do it internally (hierarchy).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Conflicts between the internal supplier and the final assembler can be addressed internally, not involving courts.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Bilateral Dependence and Credible Commitments</a:t>
            </a:r>
            <a:endParaRPr dirty="0"/>
          </a:p>
        </p:txBody>
      </p:sp>
      <p:sp>
        <p:nvSpPr>
          <p:cNvPr id="136" name="Google Shape;136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In contrast to theories of power, TCE posits that over time, both transacting parties are </a:t>
            </a:r>
            <a:r>
              <a:rPr lang="ko" b="1" dirty="0">
                <a:solidFill>
                  <a:srgbClr val="000000"/>
                </a:solidFill>
              </a:rPr>
              <a:t>mutually locked-in.</a:t>
            </a:r>
            <a:endParaRPr b="1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Because of bilateral dependence, GM would not act opportunistically to jeopardize the relationship.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i="1" dirty="0">
                <a:solidFill>
                  <a:srgbClr val="000000"/>
                </a:solidFill>
              </a:rPr>
              <a:t>Holdup problems: </a:t>
            </a:r>
            <a:r>
              <a:rPr lang="ko" dirty="0">
                <a:solidFill>
                  <a:srgbClr val="000000"/>
                </a:solidFill>
              </a:rPr>
              <a:t>When a powerful opportunistic buyer takes advantage of a relationship specific investment by a supplier.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Even though holdup problems exist, forward-looking exchange parties will adopt ex-ante safeguards and will commit to them. Realized holdup problems are outside the scope of TCE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Credible commitments: Should not confuse it with “trust”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Fundamental Transformation</a:t>
            </a:r>
            <a:endParaRPr/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Even if the market were perfectly competitive, relationship specificity might still develop through experience and learning in the buyer-supplier relationship.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b="1" i="1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en-US" altLang="ko" b="1" i="1" dirty="0">
                <a:solidFill>
                  <a:srgbClr val="000000"/>
                </a:solidFill>
              </a:rPr>
              <a:t>S</a:t>
            </a:r>
            <a:r>
              <a:rPr lang="ko" b="1" i="1" dirty="0">
                <a:solidFill>
                  <a:srgbClr val="000000"/>
                </a:solidFill>
              </a:rPr>
              <a:t>mall numbers bargaining</a:t>
            </a:r>
            <a:r>
              <a:rPr lang="ko" dirty="0">
                <a:solidFill>
                  <a:srgbClr val="000000"/>
                </a:solidFill>
              </a:rPr>
              <a:t>, where firms become bilaterally dependent, affects contract renegotiation and switching costs. 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TCE predicts existing suppliers to have an advantage over new bidders in renegotiation because of the fundamental shift (relationship specificity)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8"/>
          <p:cNvSpPr txBox="1">
            <a:spLocks noGrp="1"/>
          </p:cNvSpPr>
          <p:nvPr>
            <p:ph type="title"/>
          </p:nvPr>
        </p:nvSpPr>
        <p:spPr>
          <a:xfrm>
            <a:off x="0" y="1233175"/>
            <a:ext cx="4572000" cy="14823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sz="3600" dirty="0"/>
              <a:t>Incentive Intensity</a:t>
            </a:r>
            <a:endParaRPr lang="en-US" sz="3600" dirty="0"/>
          </a:p>
        </p:txBody>
      </p:sp>
      <p:sp>
        <p:nvSpPr>
          <p:cNvPr id="148" name="Google Shape;148;p28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Char char="-"/>
            </a:pPr>
            <a:r>
              <a:rPr lang="en-US" altLang="ko" sz="1500" b="1" i="1" dirty="0"/>
              <a:t>Higher incentive intensity</a:t>
            </a:r>
            <a:r>
              <a:rPr lang="en-US" altLang="ko" sz="1500" dirty="0"/>
              <a:t>: Advantage of discrete market transactions over internal exchange is that markets assign responsibility to individual actors more efficiently. Restrains bureaucratic distortions more effectively.</a:t>
            </a:r>
            <a:endParaRPr lang="en-US" sz="1500" dirty="0"/>
          </a:p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Char char="-"/>
            </a:pPr>
            <a:endParaRPr lang="en-US" altLang="ko" sz="1500" dirty="0"/>
          </a:p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rgbClr val="000000"/>
              </a:buClr>
              <a:buSzPts val="1800"/>
              <a:buChar char="-"/>
            </a:pPr>
            <a:r>
              <a:rPr lang="en-US" altLang="ko" sz="1500" b="1" i="1" dirty="0"/>
              <a:t>Application limits</a:t>
            </a:r>
            <a:r>
              <a:rPr lang="en-US" altLang="ko" sz="1500" dirty="0"/>
              <a:t>: treating production units and warehouses as cost centers (sticking to the budget), not profit centers leads to lower-powered incentive.</a:t>
            </a:r>
            <a:endParaRPr lang="en-US" sz="15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The Future of TCE</a:t>
            </a:r>
            <a:endParaRPr/>
          </a:p>
        </p:txBody>
      </p:sp>
      <p:sp>
        <p:nvSpPr>
          <p:cNvPr id="154" name="Google Shape;154;p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More recent topics of TCE </a:t>
            </a:r>
            <a:r>
              <a:rPr lang="ko" b="1" dirty="0">
                <a:solidFill>
                  <a:srgbClr val="000000"/>
                </a:solidFill>
              </a:rPr>
              <a:t>go beyond cost minimization </a:t>
            </a:r>
            <a:r>
              <a:rPr lang="ko" dirty="0">
                <a:solidFill>
                  <a:srgbClr val="000000"/>
                </a:solidFill>
              </a:rPr>
              <a:t>and discuss adjustment costs, opportunity costs, and revenues, which align with topics in OSCM.</a:t>
            </a:r>
            <a:endParaRPr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“Scaling up”: does the repeated application of a mechanism out of original context still yield plausible results? → </a:t>
            </a:r>
            <a:r>
              <a:rPr lang="ko" b="1" dirty="0">
                <a:solidFill>
                  <a:srgbClr val="000000"/>
                </a:solidFill>
              </a:rPr>
              <a:t>TCE should scale up to explicate economic organization more broadly.</a:t>
            </a:r>
            <a:endParaRPr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How Can OSCM Contribute to </a:t>
            </a:r>
            <a:r>
              <a:rPr lang="en-US" altLang="ko" dirty="0"/>
              <a:t>                                            </a:t>
            </a:r>
            <a:r>
              <a:rPr lang="ko" dirty="0"/>
              <a:t>Broader Cross-Disciplinary Conversations?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0" name="Google Shape;160;p30"/>
          <p:cNvSpPr txBox="1">
            <a:spLocks noGrp="1"/>
          </p:cNvSpPr>
          <p:nvPr>
            <p:ph type="body" idx="1"/>
          </p:nvPr>
        </p:nvSpPr>
        <p:spPr>
          <a:xfrm>
            <a:off x="311700" y="1493974"/>
            <a:ext cx="8520600" cy="364952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2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OSCM ignores policy and antitrust issues (anticompetition). OSCM has the data and detailed understanding of business models, supply chain organizations, and supply chain strategies. They have the potential to </a:t>
            </a:r>
            <a:r>
              <a:rPr lang="ko" b="1" dirty="0">
                <a:solidFill>
                  <a:srgbClr val="000000"/>
                </a:solidFill>
              </a:rPr>
              <a:t>contribute to policy conversations.</a:t>
            </a:r>
            <a:endParaRPr b="1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General management literature often ignores micro-level processes and nuances that OSCM deals with. Researchers in OSCM are equipped with the skills and direct measures to </a:t>
            </a:r>
            <a:r>
              <a:rPr lang="ko" b="1" dirty="0">
                <a:solidFill>
                  <a:srgbClr val="000000"/>
                </a:solidFill>
              </a:rPr>
              <a:t>elucidate the micro-level processes and structures to complement examination of statistical relationships among relevant variables.</a:t>
            </a:r>
            <a:endParaRPr b="1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endParaRPr lang="en-US" altLang="ko" dirty="0">
              <a:solidFill>
                <a:srgbClr val="000000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Char char="-"/>
            </a:pPr>
            <a:r>
              <a:rPr lang="ko" dirty="0">
                <a:solidFill>
                  <a:srgbClr val="000000"/>
                </a:solidFill>
              </a:rPr>
              <a:t>Also, scholars in OSCM can </a:t>
            </a:r>
            <a:r>
              <a:rPr lang="ko" b="1" dirty="0">
                <a:solidFill>
                  <a:srgbClr val="000000"/>
                </a:solidFill>
              </a:rPr>
              <a:t>contribute to treating asset specificity as an endogenous variable</a:t>
            </a:r>
            <a:r>
              <a:rPr lang="en-US" altLang="ko" b="1" dirty="0">
                <a:solidFill>
                  <a:srgbClr val="000000"/>
                </a:solidFill>
              </a:rPr>
              <a:t>.</a:t>
            </a:r>
            <a:endParaRPr b="1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31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Thank you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Research Motive</a:t>
            </a:r>
            <a:endParaRPr dirty="0"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ko" dirty="0">
                <a:solidFill>
                  <a:schemeClr val="dk1"/>
                </a:solidFill>
              </a:rPr>
              <a:t>Researchers misunderstand and misapply TCE’s aims, assumptions, and logic.</a:t>
            </a:r>
            <a:endParaRPr dirty="0"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ko" dirty="0">
                <a:solidFill>
                  <a:schemeClr val="dk1"/>
                </a:solidFill>
              </a:rPr>
              <a:t>Researchers mistakenly read TCE as a theory of competence or of power. </a:t>
            </a:r>
            <a:endParaRPr dirty="0">
              <a:solidFill>
                <a:schemeClr val="dk1"/>
              </a:solidFill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-"/>
            </a:pPr>
            <a:r>
              <a:rPr lang="ko" dirty="0">
                <a:solidFill>
                  <a:schemeClr val="dk1"/>
                </a:solidFill>
              </a:rPr>
              <a:t>TCE is a theory of efficient governance of transactions and exchange relationships.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→ Purpose of this paper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" dirty="0">
                <a:solidFill>
                  <a:schemeClr val="dk1"/>
                </a:solidFill>
              </a:rPr>
              <a:t>(</a:t>
            </a:r>
            <a:r>
              <a:rPr lang="ko" dirty="0">
                <a:solidFill>
                  <a:schemeClr val="dk1"/>
                </a:solidFill>
              </a:rPr>
              <a:t>1) Clarify the misunderstanding by reviewing the theoretical foundations of TCE, its aims and applicability as a theory of supply chain efficiency. 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" dirty="0">
                <a:solidFill>
                  <a:schemeClr val="dk1"/>
                </a:solidFill>
              </a:rPr>
              <a:t>(</a:t>
            </a:r>
            <a:r>
              <a:rPr lang="ko" dirty="0">
                <a:solidFill>
                  <a:schemeClr val="dk1"/>
                </a:solidFill>
              </a:rPr>
              <a:t>2) Generate opportunities for future contributions of supply chain management scholars to broader, cross-disciplinary conversations.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TCE and Operations/Supply Chain Management</a:t>
            </a:r>
            <a:endParaRPr dirty="0"/>
          </a:p>
        </p:txBody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Common interest: the interaction between economic entities</a:t>
            </a:r>
            <a:endParaRPr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>
                <a:solidFill>
                  <a:schemeClr val="dk1"/>
                </a:solidFill>
              </a:rPr>
              <a:t>The “make or buy decision” makes TCE applicable to research on operations and supply chain management</a:t>
            </a:r>
            <a:endParaRPr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>
              <a:solidFill>
                <a:schemeClr val="dk1"/>
              </a:solidFill>
            </a:endParaRPr>
          </a:p>
        </p:txBody>
      </p:sp>
      <p:graphicFrame>
        <p:nvGraphicFramePr>
          <p:cNvPr id="69" name="Google Shape;69;p15"/>
          <p:cNvGraphicFramePr/>
          <p:nvPr>
            <p:extLst>
              <p:ext uri="{D42A27DB-BD31-4B8C-83A1-F6EECF244321}">
                <p14:modId xmlns:p14="http://schemas.microsoft.com/office/powerpoint/2010/main" val="1753356739"/>
              </p:ext>
            </p:extLst>
          </p:nvPr>
        </p:nvGraphicFramePr>
        <p:xfrm>
          <a:off x="952500" y="2526300"/>
          <a:ext cx="7239000" cy="2072520"/>
        </p:xfrm>
        <a:graphic>
          <a:graphicData uri="http://schemas.openxmlformats.org/drawingml/2006/table">
            <a:tbl>
              <a:tblPr>
                <a:noFill/>
                <a:tableStyleId>{CA7FA56E-3A88-45E0-9BF7-467CD2C011D4}</a:tableStyleId>
              </a:tblPr>
              <a:tblGrid>
                <a:gridCol w="241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1000">
                <a:tc gridSpan="3"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600" b="1"/>
                        <a:t>Choice of </a:t>
                      </a:r>
                      <a:r>
                        <a:rPr lang="ko" sz="1600" b="1" i="1"/>
                        <a:t>governance choice</a:t>
                      </a:r>
                      <a:r>
                        <a:rPr lang="ko" sz="1600" b="1"/>
                        <a:t> from an efficiency perspective</a:t>
                      </a:r>
                      <a:endParaRPr sz="1600" b="1"/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600" b="1"/>
                        <a:t>make</a:t>
                      </a: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600" b="1"/>
                        <a:t>hybrid</a:t>
                      </a:r>
                      <a:endParaRPr sz="1600" b="1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sz="1600" b="1"/>
                        <a:t>buy</a:t>
                      </a:r>
                      <a:endParaRPr sz="1600" b="1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insource from internal suppliers 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franchising</a:t>
                      </a:r>
                      <a:endParaRPr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joint ventures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/>
                        <a:t>outsource from external suppliers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/>
                        <a:t>hierarchy (vertical integration</a:t>
                      </a:r>
                      <a:r>
                        <a:rPr lang="en-US" altLang="ko" dirty="0"/>
                        <a:t>)</a:t>
                      </a:r>
                      <a:endParaRPr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" dirty="0"/>
                        <a:t>market</a:t>
                      </a:r>
                      <a:endParaRPr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Summary of the Three Theoretical Lenses of Supply Chain</a:t>
            </a:r>
            <a:endParaRPr dirty="0"/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063" y="1210500"/>
            <a:ext cx="8083874" cy="2628325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16"/>
          <p:cNvSpPr txBox="1"/>
          <p:nvPr/>
        </p:nvSpPr>
        <p:spPr>
          <a:xfrm>
            <a:off x="346200" y="3838825"/>
            <a:ext cx="8451600" cy="78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sz="1800">
                <a:solidFill>
                  <a:schemeClr val="dk1"/>
                </a:solidFill>
              </a:rPr>
              <a:t>The competence view consists the majority of research in operations and supply chain management. (Tsay et al. 2018)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>
            <a:spLocks noGrp="1"/>
          </p:cNvSpPr>
          <p:nvPr>
            <p:ph type="title"/>
          </p:nvPr>
        </p:nvSpPr>
        <p:spPr>
          <a:xfrm>
            <a:off x="0" y="1226452"/>
            <a:ext cx="4572000" cy="14823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ko" sz="2900" dirty="0"/>
              <a:t>Limitations of Current Research in OSCM</a:t>
            </a:r>
            <a:endParaRPr lang="en-US" sz="2900" dirty="0"/>
          </a:p>
        </p:txBody>
      </p:sp>
      <p:sp>
        <p:nvSpPr>
          <p:cNvPr id="82" name="Google Shape;82;p17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</p:spPr>
        <p:txBody>
          <a:bodyPr spcFirstLastPara="1" wrap="square" lIns="91425" tIns="91425" rIns="91425" bIns="91425" anchor="ctr" anchorCtr="0">
            <a:normAutofit lnSpcReduction="10000"/>
          </a:bodyPr>
          <a:lstStyle/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700" dirty="0"/>
              <a:t>Opportunities for TCE-based studies exist, but TCE-based articles fall short in adopting the key concepts and logic of TCE, resulting in narrow application.</a:t>
            </a:r>
            <a:endParaRPr lang="en-US" sz="1700" dirty="0"/>
          </a:p>
          <a:p>
            <a:pPr marL="457200" lvl="0" indent="-342900" rtl="0">
              <a:lnSpc>
                <a:spcPct val="10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700" dirty="0"/>
              <a:t>Also, references to TCE are merely perfunctory or ritualistic, or used just for setting empirical context.</a:t>
            </a:r>
            <a:endParaRPr lang="en-US" sz="1700" dirty="0"/>
          </a:p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700" dirty="0"/>
              <a:t>Confounding of efficiency view of TCE with the competence-based and power views.</a:t>
            </a:r>
            <a:endParaRPr lang="en-US" sz="17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8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Competence</a:t>
            </a:r>
            <a:endParaRPr dirty="0"/>
          </a:p>
        </p:txBody>
      </p:sp>
      <p:sp>
        <p:nvSpPr>
          <p:cNvPr id="88" name="Google Shape;88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Make or buy decision based on relative competence. Is the firm more capable in manufacturing than its potential external suppliers?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How the heterogeneity of firms’ competences influences firm-level heterogeneity in economic performance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DV: measures of economic value creation and capture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IV: heterogeneous capabilities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Unit of analysis: legal entity (firm or a unit)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Objective: explain and predict heterogeneity among entities and its implications for heterogeneous economic performance.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Topics: value creation, comparative advantage, competitive advantage, persistent above-normal economic profits, etc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e.g. Amazon third-party seller service, Zara fast fashion manufacturing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Power</a:t>
            </a:r>
            <a:endParaRPr lang="en-US"/>
          </a:p>
        </p:txBody>
      </p:sp>
      <p:sp>
        <p:nvSpPr>
          <p:cNvPr id="94" name="Google Shape;94;p1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</p:spPr>
        <p:txBody>
          <a:bodyPr spcFirstLastPara="1" wrap="square" lIns="91425" tIns="91425" rIns="91425" bIns="91425" anchor="ctr" anchorCtr="0">
            <a:normAutofit/>
          </a:bodyPr>
          <a:lstStyle/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500" dirty="0"/>
              <a:t>Focuses on actors who can exert power on others in the supply chain</a:t>
            </a:r>
            <a:endParaRPr lang="en-US" sz="1500" dirty="0"/>
          </a:p>
          <a:p>
            <a:pPr lvl="1" indent="-342900">
              <a:lnSpc>
                <a:spcPct val="105000"/>
              </a:lnSpc>
              <a:spcAft>
                <a:spcPts val="6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500" dirty="0"/>
              <a:t>E.g., a large final assembler can squeeze its small suppliers by setting prices</a:t>
            </a:r>
            <a:endParaRPr lang="en-US" sz="1500" dirty="0"/>
          </a:p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500" dirty="0"/>
              <a:t>Actors in the supply chain avoid dependence on a specific actor (supplier).</a:t>
            </a:r>
            <a:endParaRPr lang="en-US" sz="1500" dirty="0"/>
          </a:p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500" dirty="0"/>
              <a:t>Unit of analysis: look at several organizational entities (firms) simultaneously.</a:t>
            </a:r>
            <a:endParaRPr lang="en-US" sz="1500" dirty="0"/>
          </a:p>
          <a:p>
            <a:pPr marL="457200" lvl="0" indent="-342900" rtl="0">
              <a:lnSpc>
                <a:spcPct val="105000"/>
              </a:lnSpc>
              <a:spcBef>
                <a:spcPts val="0"/>
              </a:spcBef>
              <a:spcAft>
                <a:spcPts val="600"/>
              </a:spcAft>
              <a:buClr>
                <a:schemeClr val="dk1"/>
              </a:buClr>
              <a:buSzPts val="1800"/>
              <a:buChar char="-"/>
            </a:pPr>
            <a:r>
              <a:rPr lang="en-US" altLang="ko" sz="1500" dirty="0"/>
              <a:t>Topics: power, bargaining power, resource dependence, </a:t>
            </a:r>
            <a:r>
              <a:rPr lang="en-US" altLang="ko" sz="1500" dirty="0" err="1"/>
              <a:t>etc</a:t>
            </a:r>
            <a:endParaRPr lang="en-US" sz="15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>
            <a:spLocks noGrp="1"/>
          </p:cNvSpPr>
          <p:nvPr>
            <p:ph type="title"/>
          </p:nvPr>
        </p:nvSpPr>
        <p:spPr>
          <a:xfrm>
            <a:off x="0" y="445025"/>
            <a:ext cx="914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/>
              <a:t>Efficiency View (TCE)</a:t>
            </a:r>
            <a:endParaRPr/>
          </a:p>
        </p:txBody>
      </p:sp>
      <p:sp>
        <p:nvSpPr>
          <p:cNvPr id="100" name="Google Shape;100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Assumption: transacting parties share the mutual interest of organizing the transaction in an economically efficient manner to increase value creation.</a:t>
            </a:r>
            <a:endParaRPr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Premise: effective management of transactions requires efficient </a:t>
            </a:r>
            <a:r>
              <a:rPr lang="ko" i="1" dirty="0">
                <a:solidFill>
                  <a:schemeClr val="dk1"/>
                </a:solidFill>
              </a:rPr>
              <a:t>governance.</a:t>
            </a:r>
            <a:endParaRPr i="1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Identification, explication, and mitigation of </a:t>
            </a:r>
            <a:r>
              <a:rPr lang="ko" u="sng" dirty="0">
                <a:solidFill>
                  <a:schemeClr val="dk1"/>
                </a:solidFill>
              </a:rPr>
              <a:t>contractual hazards</a:t>
            </a:r>
            <a:endParaRPr u="sng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dirty="0">
                <a:solidFill>
                  <a:schemeClr val="dk1"/>
                </a:solidFill>
              </a:rPr>
              <a:t>Looks beyond production costs and focuses on </a:t>
            </a:r>
            <a:r>
              <a:rPr lang="ko" u="sng" dirty="0">
                <a:solidFill>
                  <a:schemeClr val="dk1"/>
                </a:solidFill>
              </a:rPr>
              <a:t>governance costs:</a:t>
            </a:r>
            <a:r>
              <a:rPr lang="ko" dirty="0">
                <a:solidFill>
                  <a:schemeClr val="dk1"/>
                </a:solidFill>
              </a:rPr>
              <a:t> ex ante and ex post costs (Coase 1937) associated with exchange. Daily execution of complex contracts requires monitoring, adjustment, enforcement, renegotiation, etc.</a:t>
            </a:r>
            <a:r>
              <a:rPr lang="ko" u="sng" dirty="0">
                <a:solidFill>
                  <a:schemeClr val="dk1"/>
                </a:solidFill>
              </a:rPr>
              <a:t> </a:t>
            </a:r>
            <a:endParaRPr u="sng" dirty="0">
              <a:solidFill>
                <a:schemeClr val="dk1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-"/>
            </a:pPr>
            <a:r>
              <a:rPr lang="ko" b="1" dirty="0">
                <a:solidFill>
                  <a:schemeClr val="dk1"/>
                </a:solidFill>
              </a:rPr>
              <a:t>Make or buy decision based on the comparison between production cost advantage and governance cost. </a:t>
            </a:r>
            <a:r>
              <a:rPr lang="ko" b="1" i="1" u="sng" dirty="0">
                <a:solidFill>
                  <a:schemeClr val="dk1"/>
                </a:solidFill>
              </a:rPr>
              <a:t>Relentlessly Comparative</a:t>
            </a:r>
            <a:endParaRPr b="1" i="1" u="sng" dirty="0">
              <a:solidFill>
                <a:schemeClr val="dk1"/>
              </a:solidFill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>
            <a:spLocks noGrp="1"/>
          </p:cNvSpPr>
          <p:nvPr>
            <p:ph type="title"/>
          </p:nvPr>
        </p:nvSpPr>
        <p:spPr>
          <a:xfrm>
            <a:off x="48861" y="445025"/>
            <a:ext cx="9095139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/>
              <a:t>Asset Specificity</a:t>
            </a:r>
            <a:endParaRPr dirty="0"/>
          </a:p>
        </p:txBody>
      </p:sp>
      <p:sp>
        <p:nvSpPr>
          <p:cNvPr id="106" name="Google Shape;106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82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ko" dirty="0">
                <a:solidFill>
                  <a:schemeClr val="dk1"/>
                </a:solidFill>
              </a:rPr>
              <a:t>The degree to which an asset can be deployed to alternative uses/users without sacrificing productive value. The higher the sacrifice, the higher the asset specificity. Such lock-in gives rise to </a:t>
            </a:r>
            <a:r>
              <a:rPr lang="ko" i="1" dirty="0">
                <a:solidFill>
                  <a:schemeClr val="dk1"/>
                </a:solidFill>
              </a:rPr>
              <a:t>relational contracting.</a:t>
            </a:r>
            <a:endParaRPr i="1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" dirty="0">
                <a:solidFill>
                  <a:schemeClr val="dk1"/>
                </a:solidFill>
              </a:rPr>
              <a:t>(</a:t>
            </a:r>
            <a:r>
              <a:rPr lang="ko" dirty="0">
                <a:solidFill>
                  <a:schemeClr val="dk1"/>
                </a:solidFill>
              </a:rPr>
              <a:t>1) site specificity: geographical co-location. Once sited, the assets are immobile.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" dirty="0">
                <a:solidFill>
                  <a:schemeClr val="dk1"/>
                </a:solidFill>
              </a:rPr>
              <a:t>(</a:t>
            </a:r>
            <a:r>
              <a:rPr lang="ko" dirty="0">
                <a:solidFill>
                  <a:schemeClr val="dk1"/>
                </a:solidFill>
              </a:rPr>
              <a:t>2) physical asset specificity: investments in equipment specific to the transaction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" dirty="0">
                <a:solidFill>
                  <a:schemeClr val="dk1"/>
                </a:solidFill>
              </a:rPr>
              <a:t>(</a:t>
            </a:r>
            <a:r>
              <a:rPr lang="ko" dirty="0">
                <a:solidFill>
                  <a:schemeClr val="dk1"/>
                </a:solidFill>
              </a:rPr>
              <a:t>3) human capital specificity: relationship-specific human capital through learning-by-doing processes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-US" altLang="ko" dirty="0">
                <a:solidFill>
                  <a:schemeClr val="dk1"/>
                </a:solidFill>
              </a:rPr>
              <a:t>(</a:t>
            </a:r>
            <a:r>
              <a:rPr lang="ko" dirty="0">
                <a:solidFill>
                  <a:schemeClr val="dk1"/>
                </a:solidFill>
              </a:rPr>
              <a:t>4) temporal specificity: assets must be handled in a timely manner</a:t>
            </a:r>
            <a:endParaRPr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altLang="ko" dirty="0">
                <a:solidFill>
                  <a:schemeClr val="dk1"/>
                </a:solidFill>
              </a:rPr>
              <a:t>(</a:t>
            </a:r>
            <a:r>
              <a:rPr lang="ko" dirty="0">
                <a:solidFill>
                  <a:schemeClr val="dk1"/>
                </a:solidFill>
              </a:rPr>
              <a:t>5) dedicated assets: investments in production capacity for a set volume. </a:t>
            </a:r>
            <a:r>
              <a:rPr lang="en-US" altLang="ko" dirty="0">
                <a:solidFill>
                  <a:schemeClr val="dk1"/>
                </a:solidFill>
              </a:rPr>
              <a:t>                       </a:t>
            </a:r>
            <a:r>
              <a:rPr lang="ko" dirty="0">
                <a:solidFill>
                  <a:schemeClr val="dk1"/>
                </a:solidFill>
              </a:rPr>
              <a:t>Excess capacity results is problematic even without physical asset specificity.</a:t>
            </a:r>
            <a:endParaRPr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1592</Words>
  <Application>Microsoft Office PowerPoint</Application>
  <PresentationFormat>On-screen Show (16:9)</PresentationFormat>
  <Paragraphs>120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Arial</vt:lpstr>
      <vt:lpstr>Simple Light</vt:lpstr>
      <vt:lpstr>Transaction Cost Economics As Theory of Supply Chain Efficiency</vt:lpstr>
      <vt:lpstr>Research Motive</vt:lpstr>
      <vt:lpstr>TCE and Operations/Supply Chain Management</vt:lpstr>
      <vt:lpstr>Summary of the Three Theoretical Lenses of Supply Chain</vt:lpstr>
      <vt:lpstr>Limitations of Current Research in OSCM</vt:lpstr>
      <vt:lpstr>Competence</vt:lpstr>
      <vt:lpstr>Power</vt:lpstr>
      <vt:lpstr>Efficiency View (TCE)</vt:lpstr>
      <vt:lpstr>Asset Specificity</vt:lpstr>
      <vt:lpstr>Transactions and Governance Structures</vt:lpstr>
      <vt:lpstr>The Case of Automobile Assembly (GM and Adient)</vt:lpstr>
      <vt:lpstr>Bounded Rationality and Opportunism</vt:lpstr>
      <vt:lpstr>Discrete Market Transactions for Simple Transactions</vt:lpstr>
      <vt:lpstr>Bilateral Dependence and Credible Commitments</vt:lpstr>
      <vt:lpstr>Fundamental Transformation</vt:lpstr>
      <vt:lpstr>Incentive Intensity</vt:lpstr>
      <vt:lpstr>The Future of TCE</vt:lpstr>
      <vt:lpstr>How Can OSCM Contribute to                                             Broader Cross-Disciplinary Conversations? 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Transaction Cost Economics As Theory of Supply Chain Efficiency</dc:title>
  <dc:creator>Mahoney, Joseph T</dc:creator>
  <cp:lastModifiedBy>Mahoney, Joseph T</cp:lastModifiedBy>
  <cp:revision>1</cp:revision>
  <dcterms:created xsi:type="dcterms:W3CDTF">2023-01-24T05:58:19Z</dcterms:created>
  <dcterms:modified xsi:type="dcterms:W3CDTF">2023-01-24T06:00:35Z</dcterms:modified>
</cp:coreProperties>
</file>